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72" r:id="rId4"/>
    <p:sldId id="265" r:id="rId5"/>
    <p:sldId id="263" r:id="rId6"/>
    <p:sldId id="271" r:id="rId7"/>
    <p:sldId id="259" r:id="rId8"/>
    <p:sldId id="257" r:id="rId9"/>
    <p:sldId id="258" r:id="rId10"/>
    <p:sldId id="261" r:id="rId11"/>
    <p:sldId id="267" r:id="rId12"/>
    <p:sldId id="260" r:id="rId13"/>
    <p:sldId id="262" r:id="rId14"/>
    <p:sldId id="266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4" autoAdjust="0"/>
    <p:restoredTop sz="94660"/>
  </p:normalViewPr>
  <p:slideViewPr>
    <p:cSldViewPr snapToGrid="0">
      <p:cViewPr>
        <p:scale>
          <a:sx n="57" d="100"/>
          <a:sy n="57" d="100"/>
        </p:scale>
        <p:origin x="206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7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1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5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6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0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54F1-7326-4B19-B97D-389A62832A0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1C5A-FF22-4AE1-8A0A-1C6999A8A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2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E3C-802E-AA9D-39A9-E581104A2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  <a:t>STREET MEAT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FC2CEAC-6014-3D87-2132-96302955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31" y="32118"/>
            <a:ext cx="8604053" cy="68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3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46A44FE-A5D5-3768-9BDB-5E3AF9CC2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793">
            <a:off x="-2044" y="-37231"/>
            <a:ext cx="4311231" cy="37015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C9D0B3-D04C-7819-0EFD-69F062CDB556}"/>
              </a:ext>
            </a:extLst>
          </p:cNvPr>
          <p:cNvSpPr txBox="1"/>
          <p:nvPr/>
        </p:nvSpPr>
        <p:spPr>
          <a:xfrm rot="1126655">
            <a:off x="1365119" y="399310"/>
            <a:ext cx="640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109E2-A517-4C50-6CD3-B9EA31475094}"/>
              </a:ext>
            </a:extLst>
          </p:cNvPr>
          <p:cNvSpPr txBox="1"/>
          <p:nvPr/>
        </p:nvSpPr>
        <p:spPr>
          <a:xfrm>
            <a:off x="2808827" y="2939169"/>
            <a:ext cx="62564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Tuesday rides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Works with local businesses/sponsors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Helps manage the “people” side of the rides (new riders, safety,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711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601959F-4DAD-9204-CD6E-D2D48E801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271">
            <a:off x="-542356" y="166986"/>
            <a:ext cx="4479964" cy="38464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2597009" y="-450638"/>
            <a:ext cx="45489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</a:b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Community &amp; Events</a:t>
            </a:r>
            <a:b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</a:b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Member At Large</a:t>
            </a:r>
          </a:p>
        </p:txBody>
      </p:sp>
    </p:spTree>
    <p:extLst>
      <p:ext uri="{BB962C8B-B14F-4D97-AF65-F5344CB8AC3E}">
        <p14:creationId xmlns:p14="http://schemas.microsoft.com/office/powerpoint/2010/main" val="310247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2CFD5C-6DC6-0F94-EA5C-3AB05C06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901">
            <a:off x="530888" y="193594"/>
            <a:ext cx="4085942" cy="35081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2978BF-4813-3F90-73B2-2AD8329590CC}"/>
              </a:ext>
            </a:extLst>
          </p:cNvPr>
          <p:cNvSpPr/>
          <p:nvPr/>
        </p:nvSpPr>
        <p:spPr>
          <a:xfrm rot="2221606">
            <a:off x="109907" y="1653054"/>
            <a:ext cx="181440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54E53-360D-D3A8-BC1D-A7705839AF63}"/>
              </a:ext>
            </a:extLst>
          </p:cNvPr>
          <p:cNvSpPr txBox="1"/>
          <p:nvPr/>
        </p:nvSpPr>
        <p:spPr>
          <a:xfrm>
            <a:off x="4228553" y="3633544"/>
            <a:ext cx="6287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Organizing non-Tuesday Rides (out of town and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Helps organize for parades/poker runs/alley cats/movie nights/</a:t>
            </a:r>
            <a:r>
              <a:rPr lang="en-US" dirty="0" err="1"/>
              <a:t>etc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077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BA81754-BF08-029D-6C55-15D6D3D5D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146">
            <a:off x="-43593" y="73520"/>
            <a:ext cx="4283083" cy="36773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2224947" y="-130078"/>
            <a:ext cx="61853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Events and Media</a:t>
            </a:r>
            <a:b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Member at Large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87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66BAD8BB-245F-9C55-57F7-E06CD538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" y="-33492"/>
            <a:ext cx="4625484" cy="3971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-2215799" y="2088107"/>
            <a:ext cx="6185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Media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A9C15-265E-B16C-00C1-FEFD30FA90C0}"/>
              </a:ext>
            </a:extLst>
          </p:cNvPr>
          <p:cNvSpPr txBox="1"/>
          <p:nvPr/>
        </p:nvSpPr>
        <p:spPr>
          <a:xfrm>
            <a:off x="4205583" y="3744329"/>
            <a:ext cx="72036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Art Projects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Shirts/Stickers/Promos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50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773F03C-61B2-9346-E023-7DD1DEE97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9649">
            <a:off x="-304641" y="111482"/>
            <a:ext cx="4510589" cy="38727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2014941" y="-116954"/>
            <a:ext cx="61853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Media and Community</a:t>
            </a:r>
            <a:b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Member at Large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5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3661E50-5328-C5DA-5CF5-9E50055DA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" y="10597"/>
            <a:ext cx="3981434" cy="3418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-1170146" y="2494992"/>
            <a:ext cx="6185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Administration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01F0A-CC6D-D0CD-DC3C-6350CE54845F}"/>
              </a:ext>
            </a:extLst>
          </p:cNvPr>
          <p:cNvSpPr txBox="1"/>
          <p:nvPr/>
        </p:nvSpPr>
        <p:spPr>
          <a:xfrm>
            <a:off x="2172247" y="3245428"/>
            <a:ext cx="66808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Executive Director</a:t>
            </a:r>
          </a:p>
          <a:p>
            <a:r>
              <a:rPr lang="en-US" sz="4800" dirty="0"/>
              <a:t>Treasurer</a:t>
            </a:r>
          </a:p>
          <a:p>
            <a:r>
              <a:rPr lang="en-US" sz="4800" dirty="0"/>
              <a:t>Secretary</a:t>
            </a:r>
          </a:p>
        </p:txBody>
      </p:sp>
    </p:spTree>
    <p:extLst>
      <p:ext uri="{BB962C8B-B14F-4D97-AF65-F5344CB8AC3E}">
        <p14:creationId xmlns:p14="http://schemas.microsoft.com/office/powerpoint/2010/main" val="20823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E3C-802E-AA9D-39A9-E581104A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06" y="2905079"/>
            <a:ext cx="11650943" cy="3163212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  <a:t>Mission Statement</a:t>
            </a:r>
            <a:b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</a:br>
            <a:b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</a:b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Street Meat is an all-inclusive social bike group.  We strive to advance bike and pedestrian safety and dignity and pride ourselves on removing the barriers to entry to cycling and create a welcoming community for anyone and everyone. 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9600" b="1" dirty="0"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059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venture Time Jake Meme Images &amp; Pictures - Becuo | Fitness motivation  images, Jake the dogs, Adventure time">
            <a:extLst>
              <a:ext uri="{FF2B5EF4-FFF2-40B4-BE49-F238E27FC236}">
                <a16:creationId xmlns:a16="http://schemas.microsoft.com/office/drawing/2014/main" id="{4AACBCD3-3B19-584C-EFBA-65A8038A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03" y="78751"/>
            <a:ext cx="11900325" cy="66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6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E3C-802E-AA9D-39A9-E581104A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792" y="-222859"/>
            <a:ext cx="9393116" cy="2387600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  <a:t>Accomplishments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D2C71-21B5-924A-BB90-CC205FC7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11385">
            <a:off x="-242610" y="2581159"/>
            <a:ext cx="6748413" cy="4327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F68AC-4153-4D7C-141C-ACF5B58E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3719">
            <a:off x="8318559" y="4247147"/>
            <a:ext cx="4138643" cy="294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80515-D46A-3361-99E2-3297E42F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380" y="3208719"/>
            <a:ext cx="4205025" cy="36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E3C-802E-AA9D-39A9-E581104A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08" y="-2228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  <a:t>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9FFD6-6DB2-A93F-6801-C2D13F1E93C9}"/>
              </a:ext>
            </a:extLst>
          </p:cNvPr>
          <p:cNvSpPr txBox="1"/>
          <p:nvPr/>
        </p:nvSpPr>
        <p:spPr>
          <a:xfrm>
            <a:off x="153129" y="2177866"/>
            <a:ext cx="90094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Mardi Gras Parade - 2/18 – 11am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Street Meat </a:t>
            </a:r>
            <a:r>
              <a:rPr lang="en-US" sz="3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ReOrg</a:t>
            </a: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 Kick off event – 5/23??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Bike Racks for local businesses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Picnic/Potluck ride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Poker Runs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Alley Cats</a:t>
            </a:r>
            <a:b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Scavenger Hunts</a:t>
            </a:r>
          </a:p>
          <a:p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Merch (stickers, shirts, fundraising, </a:t>
            </a:r>
            <a:r>
              <a:rPr lang="en-US" sz="3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000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E3C-802E-AA9D-39A9-E581104A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08" y="-2228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Consolas" panose="020B0609020204030204" pitchFamily="49" charset="0"/>
                <a:cs typeface="Dubai Medium" panose="020B0603030403030204" pitchFamily="34" charset="-78"/>
              </a:rPr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247128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2CFD5C-6DC6-0F94-EA5C-3AB05C06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901">
            <a:off x="4053028" y="620742"/>
            <a:ext cx="4085942" cy="3508132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46A44FE-A5D5-3768-9BDB-5E3AF9CC2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793">
            <a:off x="7278155" y="3130355"/>
            <a:ext cx="4311231" cy="37015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2978BF-4813-3F90-73B2-2AD8329590CC}"/>
              </a:ext>
            </a:extLst>
          </p:cNvPr>
          <p:cNvSpPr/>
          <p:nvPr/>
        </p:nvSpPr>
        <p:spPr>
          <a:xfrm rot="2221606">
            <a:off x="4070241" y="2020866"/>
            <a:ext cx="15414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Events</a:t>
            </a:r>
          </a:p>
        </p:txBody>
      </p:sp>
      <p:pic>
        <p:nvPicPr>
          <p:cNvPr id="17" name="Picture 1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66BAD8BB-245F-9C55-57F7-E06CD5387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87" y="3514730"/>
            <a:ext cx="4625484" cy="3971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C03D9-08AD-1AE0-0DBB-06AB8A675046}"/>
              </a:ext>
            </a:extLst>
          </p:cNvPr>
          <p:cNvSpPr txBox="1"/>
          <p:nvPr/>
        </p:nvSpPr>
        <p:spPr>
          <a:xfrm>
            <a:off x="-872637" y="5640704"/>
            <a:ext cx="6185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Media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9D0B3-D04C-7819-0EFD-69F062CDB556}"/>
              </a:ext>
            </a:extLst>
          </p:cNvPr>
          <p:cNvSpPr txBox="1"/>
          <p:nvPr/>
        </p:nvSpPr>
        <p:spPr>
          <a:xfrm rot="1126655">
            <a:off x="5171473" y="5640703"/>
            <a:ext cx="640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F7CCC-2259-063E-D4EA-558BCB526966}"/>
              </a:ext>
            </a:extLst>
          </p:cNvPr>
          <p:cNvSpPr txBox="1"/>
          <p:nvPr/>
        </p:nvSpPr>
        <p:spPr>
          <a:xfrm>
            <a:off x="-684706" y="104052"/>
            <a:ext cx="6532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“</a:t>
            </a:r>
            <a:r>
              <a:rPr lang="en-US" sz="5400" b="1" u="sng" dirty="0" err="1">
                <a:ln w="0"/>
                <a:effectLst>
                  <a:outerShdw blurRad="38100" dist="50800" dir="2700000" algn="tl">
                    <a:srgbClr val="000000">
                      <a:alpha val="93000"/>
                    </a:srgbClr>
                  </a:outerShdw>
                </a:effectLst>
              </a:rPr>
              <a:t>Re”Organization</a:t>
            </a:r>
            <a:endParaRPr lang="en-US" sz="5400" b="1" u="sng" cap="none" spc="0" dirty="0">
              <a:ln w="0"/>
              <a:solidFill>
                <a:schemeClr val="tx1"/>
              </a:solidFill>
              <a:effectLst>
                <a:outerShdw blurRad="38100" dist="50800" dir="2700000" algn="tl">
                  <a:srgbClr val="000000">
                    <a:alpha val="9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4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90D08829-8890-17E1-7D97-E71A3C55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7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DF22E-8EF6-9608-E6B6-F9BF120BAA49}"/>
              </a:ext>
            </a:extLst>
          </p:cNvPr>
          <p:cNvSpPr txBox="1"/>
          <p:nvPr/>
        </p:nvSpPr>
        <p:spPr>
          <a:xfrm>
            <a:off x="-1929427" y="4552947"/>
            <a:ext cx="6116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A8061-0B3C-866C-DB35-CC35CC1E88E1}"/>
              </a:ext>
            </a:extLst>
          </p:cNvPr>
          <p:cNvSpPr txBox="1"/>
          <p:nvPr/>
        </p:nvSpPr>
        <p:spPr>
          <a:xfrm rot="20511550">
            <a:off x="2288187" y="4240922"/>
            <a:ext cx="705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8AAF1-39B3-3A1F-2379-384611F0CE45}"/>
              </a:ext>
            </a:extLst>
          </p:cNvPr>
          <p:cNvSpPr txBox="1"/>
          <p:nvPr/>
        </p:nvSpPr>
        <p:spPr>
          <a:xfrm>
            <a:off x="70001" y="1122312"/>
            <a:ext cx="70526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06CF-6E96-D579-A109-896BD4B296E2}"/>
              </a:ext>
            </a:extLst>
          </p:cNvPr>
          <p:cNvSpPr txBox="1"/>
          <p:nvPr/>
        </p:nvSpPr>
        <p:spPr>
          <a:xfrm>
            <a:off x="6838311" y="543677"/>
            <a:ext cx="5414941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/>
              <a:t>Organizational Overlap</a:t>
            </a:r>
          </a:p>
          <a:p>
            <a:endParaRPr lang="en-US" sz="4000" b="1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Shared Responsibility.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Odd Numbers to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force majority votes.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Encourages communication across groups.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Small enough to make quick decisions.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Big enough to give representation.</a:t>
            </a:r>
            <a:br>
              <a:rPr lang="en-US" sz="4000" dirty="0"/>
            </a:br>
            <a:endParaRPr lang="en-US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72EEBFF0-ED3F-070B-2C12-B4AB5E59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2" y="0"/>
            <a:ext cx="6858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E350ED-74DC-C904-E4CF-F1850BF7C72A}"/>
              </a:ext>
            </a:extLst>
          </p:cNvPr>
          <p:cNvSpPr/>
          <p:nvPr/>
        </p:nvSpPr>
        <p:spPr>
          <a:xfrm>
            <a:off x="2508830" y="3635726"/>
            <a:ext cx="20962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Administration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DF22E-8EF6-9608-E6B6-F9BF120BAA49}"/>
              </a:ext>
            </a:extLst>
          </p:cNvPr>
          <p:cNvSpPr txBox="1"/>
          <p:nvPr/>
        </p:nvSpPr>
        <p:spPr>
          <a:xfrm>
            <a:off x="-1929427" y="4552947"/>
            <a:ext cx="6116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A8061-0B3C-866C-DB35-CC35CC1E88E1}"/>
              </a:ext>
            </a:extLst>
          </p:cNvPr>
          <p:cNvSpPr txBox="1"/>
          <p:nvPr/>
        </p:nvSpPr>
        <p:spPr>
          <a:xfrm rot="20511550">
            <a:off x="2288187" y="4240922"/>
            <a:ext cx="705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8AAF1-39B3-3A1F-2379-384611F0CE45}"/>
              </a:ext>
            </a:extLst>
          </p:cNvPr>
          <p:cNvSpPr txBox="1"/>
          <p:nvPr/>
        </p:nvSpPr>
        <p:spPr>
          <a:xfrm>
            <a:off x="70001" y="1101619"/>
            <a:ext cx="70526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D276D-2151-3DB8-587D-03E15397F890}"/>
              </a:ext>
            </a:extLst>
          </p:cNvPr>
          <p:cNvSpPr txBox="1"/>
          <p:nvPr/>
        </p:nvSpPr>
        <p:spPr>
          <a:xfrm>
            <a:off x="61251" y="4908800"/>
            <a:ext cx="7061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Member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0F738-0B65-CB1E-E7D9-59519819B2AB}"/>
              </a:ext>
            </a:extLst>
          </p:cNvPr>
          <p:cNvSpPr txBox="1"/>
          <p:nvPr/>
        </p:nvSpPr>
        <p:spPr>
          <a:xfrm>
            <a:off x="1601294" y="2907177"/>
            <a:ext cx="7061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Member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D7186-D0F2-715B-5ACC-666F029010F5}"/>
              </a:ext>
            </a:extLst>
          </p:cNvPr>
          <p:cNvSpPr txBox="1"/>
          <p:nvPr/>
        </p:nvSpPr>
        <p:spPr>
          <a:xfrm>
            <a:off x="-1505041" y="2677057"/>
            <a:ext cx="7061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Member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</a:t>
            </a:r>
            <a:b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Large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41BB8-067E-C3D2-2269-69437A80C333}"/>
              </a:ext>
            </a:extLst>
          </p:cNvPr>
          <p:cNvSpPr txBox="1"/>
          <p:nvPr/>
        </p:nvSpPr>
        <p:spPr>
          <a:xfrm>
            <a:off x="7512081" y="393761"/>
            <a:ext cx="438530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9 leadership positions</a:t>
            </a:r>
          </a:p>
          <a:p>
            <a:endParaRPr lang="en-US" sz="3600" b="1" u="sng" dirty="0"/>
          </a:p>
          <a:p>
            <a:r>
              <a:rPr lang="en-US" sz="3600" dirty="0"/>
              <a:t>Administration(3)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Community(1)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C000"/>
                </a:solidFill>
              </a:rPr>
              <a:t>Member At Large(1)</a:t>
            </a:r>
            <a:br>
              <a:rPr lang="en-US" sz="3600" dirty="0">
                <a:solidFill>
                  <a:srgbClr val="FFC000"/>
                </a:solidFill>
              </a:rPr>
            </a:br>
            <a:r>
              <a:rPr lang="en-US" sz="3600" dirty="0">
                <a:solidFill>
                  <a:srgbClr val="FFFF00"/>
                </a:solidFill>
              </a:rPr>
              <a:t>Events(1)</a:t>
            </a:r>
          </a:p>
          <a:p>
            <a:r>
              <a:rPr lang="en-US" sz="3600" dirty="0">
                <a:solidFill>
                  <a:srgbClr val="00B050"/>
                </a:solidFill>
              </a:rPr>
              <a:t>Member At Large(1)</a:t>
            </a:r>
            <a:br>
              <a:rPr lang="en-US" sz="3600" dirty="0">
                <a:solidFill>
                  <a:srgbClr val="00B050"/>
                </a:solidFill>
              </a:rPr>
            </a:br>
            <a:r>
              <a:rPr lang="en-US" sz="3600" dirty="0">
                <a:solidFill>
                  <a:srgbClr val="0070C0"/>
                </a:solidFill>
              </a:rPr>
              <a:t>Media(1)</a:t>
            </a:r>
          </a:p>
          <a:p>
            <a:r>
              <a:rPr lang="en-US" sz="3600" dirty="0">
                <a:solidFill>
                  <a:srgbClr val="7030A0"/>
                </a:solidFill>
              </a:rPr>
              <a:t>Member At Large(1)</a:t>
            </a:r>
          </a:p>
        </p:txBody>
      </p:sp>
    </p:spTree>
    <p:extLst>
      <p:ext uri="{BB962C8B-B14F-4D97-AF65-F5344CB8AC3E}">
        <p14:creationId xmlns:p14="http://schemas.microsoft.com/office/powerpoint/2010/main" val="230234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282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STREET MEAT</vt:lpstr>
      <vt:lpstr>Mission Statement  Street Meat is an all-inclusive social bike group.  We strive to advance bike and pedestrian safety and dignity and pride ourselves on removing the barriers to entry to cycling and create a welcoming community for anyone and everyone.   </vt:lpstr>
      <vt:lpstr>PowerPoint Presentation</vt:lpstr>
      <vt:lpstr>Accomplishments</vt:lpstr>
      <vt:lpstr>Projects</vt:lpstr>
      <vt:lpstr>Phase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STREET MEAT</dc:title>
  <dc:creator>Michael Egbert</dc:creator>
  <cp:lastModifiedBy>Michael Egbert</cp:lastModifiedBy>
  <cp:revision>2</cp:revision>
  <dcterms:created xsi:type="dcterms:W3CDTF">2023-01-13T01:50:27Z</dcterms:created>
  <dcterms:modified xsi:type="dcterms:W3CDTF">2023-01-17T01:33:40Z</dcterms:modified>
</cp:coreProperties>
</file>